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70" r:id="rId5"/>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99"/>
    <a:srgbClr val="061329"/>
    <a:srgbClr val="00CC00"/>
    <a:srgbClr val="006600"/>
    <a:srgbClr val="FFBF43"/>
    <a:srgbClr val="FC8BF9"/>
    <a:srgbClr val="0000FF"/>
    <a:srgbClr val="FC96D6"/>
    <a:srgbClr val="00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640" autoAdjust="0"/>
  </p:normalViewPr>
  <p:slideViewPr>
    <p:cSldViewPr snapToGrid="0">
      <p:cViewPr varScale="1">
        <p:scale>
          <a:sx n="112" d="100"/>
          <a:sy n="112" d="100"/>
        </p:scale>
        <p:origin x="2274"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ea typeface="ＭＳ Ｐゴシック" pitchFamily="-106" charset="-128"/>
                <a:cs typeface="ＭＳ Ｐゴシック" pitchFamily="-106" charset="-128"/>
              </a:defRPr>
            </a:lvl1pPr>
          </a:lstStyle>
          <a:p>
            <a:pPr>
              <a:defRPr/>
            </a:pPr>
            <a:fld id="{F0E60527-711C-432C-8071-31F077223C07}" type="datetime1">
              <a:rPr lang="en-US"/>
              <a:pPr>
                <a:defRPr/>
              </a:pPr>
              <a:t>4/16/2026</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ea typeface="ＭＳ Ｐゴシック" pitchFamily="-106" charset="-128"/>
                <a:cs typeface="ＭＳ Ｐゴシック" pitchFamily="-106" charset="-128"/>
              </a:defRPr>
            </a:lvl1pPr>
          </a:lstStyle>
          <a:p>
            <a:pPr>
              <a:defRPr/>
            </a:pPr>
            <a:fld id="{B17E3CD2-5E7A-479E-8657-13D849640D4F}" type="slidenum">
              <a:rPr lang="en-GB"/>
              <a:pPr>
                <a:defRPr/>
              </a:pPr>
              <a:t>‹#›</a:t>
            </a:fld>
            <a:endParaRPr lang="en-GB"/>
          </a:p>
        </p:txBody>
      </p:sp>
    </p:spTree>
    <p:extLst>
      <p:ext uri="{BB962C8B-B14F-4D97-AF65-F5344CB8AC3E}">
        <p14:creationId xmlns:p14="http://schemas.microsoft.com/office/powerpoint/2010/main" val="3433302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ea typeface="ＭＳ Ｐゴシック" pitchFamily="-106" charset="-128"/>
                <a:cs typeface="ＭＳ Ｐゴシック" pitchFamily="-106" charset="-128"/>
              </a:defRPr>
            </a:lvl1pPr>
          </a:lstStyle>
          <a:p>
            <a:pPr>
              <a:defRPr/>
            </a:pPr>
            <a:fld id="{0CC038EC-55E0-4874-BBE9-DE8EA784FFB2}" type="datetime1">
              <a:rPr lang="en-US"/>
              <a:pPr>
                <a:defRPr/>
              </a:pPr>
              <a:t>4/16/2026</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16463"/>
            <a:ext cx="5438775" cy="4465637"/>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ea typeface="ＭＳ Ｐゴシック" pitchFamily="-106" charset="-128"/>
                <a:cs typeface="ＭＳ Ｐゴシック" pitchFamily="-106" charset="-128"/>
              </a:defRPr>
            </a:lvl1pPr>
          </a:lstStyle>
          <a:p>
            <a:pPr>
              <a:defRPr/>
            </a:pPr>
            <a:fld id="{B52B0708-F511-4D07-9FB1-D9C824F46329}" type="slidenum">
              <a:rPr lang="en-GB"/>
              <a:pPr>
                <a:defRPr/>
              </a:pPr>
              <a:t>‹#›</a:t>
            </a:fld>
            <a:endParaRPr lang="en-GB"/>
          </a:p>
        </p:txBody>
      </p:sp>
    </p:spTree>
    <p:extLst>
      <p:ext uri="{BB962C8B-B14F-4D97-AF65-F5344CB8AC3E}">
        <p14:creationId xmlns:p14="http://schemas.microsoft.com/office/powerpoint/2010/main" val="183483930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74638"/>
            <a:ext cx="8229600" cy="1143000"/>
          </a:xfrm>
          <a:prstGeom prst="rect">
            <a:avLst/>
          </a:prstGeom>
        </p:spPr>
        <p:txBody>
          <a:bodyPr anchor="ctr"/>
          <a:lstStyle/>
          <a:p>
            <a:pPr algn="ctr" eaLnBrk="0" hangingPunct="0">
              <a:defRPr/>
            </a:pPr>
            <a:endParaRPr lang="en-GB" sz="4400">
              <a:latin typeface="Calibri" pitchFamily="34" charset="0"/>
            </a:endParaRPr>
          </a:p>
        </p:txBody>
      </p:sp>
      <p:sp>
        <p:nvSpPr>
          <p:cNvPr id="3" name="Rectangle 3"/>
          <p:cNvSpPr>
            <a:spLocks noGrp="1"/>
          </p:cNvSpPr>
          <p:nvPr/>
        </p:nvSpPr>
        <p:spPr bwMode="auto">
          <a:xfrm>
            <a:off x="457200" y="1600200"/>
            <a:ext cx="8229600" cy="4525963"/>
          </a:xfrm>
          <a:prstGeom prst="rect">
            <a:avLst/>
          </a:prstGeom>
        </p:spPr>
        <p:txBody>
          <a:bodyPr/>
          <a:lstStyle/>
          <a:p>
            <a:pPr marL="342900" indent="-342900" eaLnBrk="0" hangingPunct="0">
              <a:spcBef>
                <a:spcPct val="20000"/>
              </a:spcBef>
              <a:buFont typeface="Arial" charset="0"/>
              <a:buChar char="•"/>
              <a:defRPr/>
            </a:pPr>
            <a:endParaRPr lang="en-GB" sz="3200">
              <a:latin typeface="Calibri"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74638"/>
            <a:ext cx="8229600" cy="1143000"/>
          </a:xfrm>
          <a:prstGeom prst="rect">
            <a:avLst/>
          </a:prstGeom>
        </p:spPr>
        <p:txBody>
          <a:bodyPr anchor="ctr"/>
          <a:lstStyle/>
          <a:p>
            <a:pPr algn="ctr" eaLnBrk="0" hangingPunct="0">
              <a:defRPr/>
            </a:pPr>
            <a:endParaRPr lang="en-GB" sz="4400">
              <a:latin typeface="Calibri" pitchFamily="34" charset="0"/>
            </a:endParaRPr>
          </a:p>
        </p:txBody>
      </p:sp>
      <p:sp>
        <p:nvSpPr>
          <p:cNvPr id="3" name="Rectangle 3"/>
          <p:cNvSpPr>
            <a:spLocks noGrp="1"/>
          </p:cNvSpPr>
          <p:nvPr/>
        </p:nvSpPr>
        <p:spPr bwMode="auto">
          <a:xfrm>
            <a:off x="457200" y="1600200"/>
            <a:ext cx="8229600" cy="4525963"/>
          </a:xfrm>
          <a:prstGeom prst="rect">
            <a:avLst/>
          </a:prstGeom>
        </p:spPr>
        <p:txBody>
          <a:bodyPr/>
          <a:lstStyle/>
          <a:p>
            <a:pPr marL="342900" indent="-342900" eaLnBrk="0" hangingPunct="0">
              <a:spcBef>
                <a:spcPct val="20000"/>
              </a:spcBef>
              <a:buFont typeface="Arial" charset="0"/>
              <a:buChar char="•"/>
              <a:defRPr/>
            </a:pPr>
            <a:endParaRPr lang="en-GB" sz="3200">
              <a:latin typeface="Calibri"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74638"/>
            <a:ext cx="8229600" cy="1143000"/>
          </a:xfrm>
          <a:prstGeom prst="rect">
            <a:avLst/>
          </a:prstGeom>
        </p:spPr>
        <p:txBody>
          <a:bodyPr anchor="ctr"/>
          <a:lstStyle/>
          <a:p>
            <a:pPr algn="ctr" eaLnBrk="0" hangingPunct="0">
              <a:defRPr/>
            </a:pPr>
            <a:endParaRPr lang="en-GB" sz="4400">
              <a:latin typeface="Calibri" pitchFamily="34" charset="0"/>
            </a:endParaRPr>
          </a:p>
        </p:txBody>
      </p:sp>
      <p:sp>
        <p:nvSpPr>
          <p:cNvPr id="3" name="Rectangle 3"/>
          <p:cNvSpPr>
            <a:spLocks noGrp="1"/>
          </p:cNvSpPr>
          <p:nvPr/>
        </p:nvSpPr>
        <p:spPr bwMode="auto">
          <a:xfrm>
            <a:off x="457200" y="1600200"/>
            <a:ext cx="8229600" cy="4525963"/>
          </a:xfrm>
          <a:prstGeom prst="rect">
            <a:avLst/>
          </a:prstGeom>
        </p:spPr>
        <p:txBody>
          <a:bodyPr/>
          <a:lstStyle/>
          <a:p>
            <a:pPr marL="342900" indent="-342900" eaLnBrk="0" hangingPunct="0">
              <a:spcBef>
                <a:spcPct val="20000"/>
              </a:spcBef>
              <a:buFont typeface="Arial" charset="0"/>
              <a:buChar char="•"/>
              <a:defRPr/>
            </a:pPr>
            <a:endParaRPr lang="en-GB" sz="3200">
              <a:latin typeface="Calibri"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74638"/>
            <a:ext cx="8229600" cy="1143000"/>
          </a:xfrm>
          <a:prstGeom prst="rect">
            <a:avLst/>
          </a:prstGeom>
        </p:spPr>
        <p:txBody>
          <a:bodyPr anchor="ctr"/>
          <a:lstStyle/>
          <a:p>
            <a:pPr algn="ctr" eaLnBrk="0" hangingPunct="0">
              <a:defRPr/>
            </a:pPr>
            <a:endParaRPr lang="en-GB" sz="4400">
              <a:latin typeface="Calibri" pitchFamily="34" charset="0"/>
            </a:endParaRPr>
          </a:p>
        </p:txBody>
      </p:sp>
      <p:sp>
        <p:nvSpPr>
          <p:cNvPr id="3" name="Rectangle 3"/>
          <p:cNvSpPr>
            <a:spLocks noGrp="1"/>
          </p:cNvSpPr>
          <p:nvPr/>
        </p:nvSpPr>
        <p:spPr bwMode="auto">
          <a:xfrm>
            <a:off x="457200" y="1600200"/>
            <a:ext cx="8229600" cy="4525963"/>
          </a:xfrm>
          <a:prstGeom prst="rect">
            <a:avLst/>
          </a:prstGeom>
        </p:spPr>
        <p:txBody>
          <a:bodyPr/>
          <a:lstStyle/>
          <a:p>
            <a:pPr marL="342900" indent="-342900" eaLnBrk="0" hangingPunct="0">
              <a:spcBef>
                <a:spcPct val="20000"/>
              </a:spcBef>
              <a:buFont typeface="Arial" charset="0"/>
              <a:buChar char="•"/>
              <a:defRPr/>
            </a:pPr>
            <a:endParaRPr lang="en-GB" sz="3200">
              <a:latin typeface="Calibri"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74638"/>
            <a:ext cx="8229600" cy="1143000"/>
          </a:xfrm>
          <a:prstGeom prst="rect">
            <a:avLst/>
          </a:prstGeom>
        </p:spPr>
        <p:txBody>
          <a:bodyPr anchor="ctr"/>
          <a:lstStyle/>
          <a:p>
            <a:pPr algn="ctr" eaLnBrk="0" hangingPunct="0">
              <a:defRPr/>
            </a:pPr>
            <a:endParaRPr lang="en-GB" sz="4400">
              <a:latin typeface="Calibri" pitchFamily="34" charset="0"/>
            </a:endParaRPr>
          </a:p>
        </p:txBody>
      </p:sp>
      <p:sp>
        <p:nvSpPr>
          <p:cNvPr id="3" name="Rectangle 3"/>
          <p:cNvSpPr>
            <a:spLocks noGrp="1"/>
          </p:cNvSpPr>
          <p:nvPr/>
        </p:nvSpPr>
        <p:spPr bwMode="auto">
          <a:xfrm>
            <a:off x="457200" y="1600200"/>
            <a:ext cx="8229600" cy="4525963"/>
          </a:xfrm>
          <a:prstGeom prst="rect">
            <a:avLst/>
          </a:prstGeom>
        </p:spPr>
        <p:txBody>
          <a:bodyPr/>
          <a:lstStyle/>
          <a:p>
            <a:pPr marL="342900" indent="-342900" eaLnBrk="0" hangingPunct="0">
              <a:spcBef>
                <a:spcPct val="20000"/>
              </a:spcBef>
              <a:buFont typeface="Arial" charset="0"/>
              <a:buChar char="•"/>
              <a:defRPr/>
            </a:pPr>
            <a:endParaRPr lang="en-GB" sz="3200">
              <a:latin typeface="Calibri"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74638"/>
            <a:ext cx="8229600" cy="1143000"/>
          </a:xfrm>
          <a:prstGeom prst="rect">
            <a:avLst/>
          </a:prstGeom>
        </p:spPr>
        <p:txBody>
          <a:bodyPr anchor="ctr"/>
          <a:lstStyle/>
          <a:p>
            <a:pPr algn="ctr" eaLnBrk="0" hangingPunct="0">
              <a:defRPr/>
            </a:pPr>
            <a:endParaRPr lang="en-GB" sz="4400">
              <a:latin typeface="Calibri" pitchFamily="34" charset="0"/>
            </a:endParaRPr>
          </a:p>
        </p:txBody>
      </p:sp>
      <p:sp>
        <p:nvSpPr>
          <p:cNvPr id="3" name="Rectangle 3"/>
          <p:cNvSpPr>
            <a:spLocks noGrp="1"/>
          </p:cNvSpPr>
          <p:nvPr/>
        </p:nvSpPr>
        <p:spPr bwMode="auto">
          <a:xfrm>
            <a:off x="457200" y="1600200"/>
            <a:ext cx="8229600" cy="4525963"/>
          </a:xfrm>
          <a:prstGeom prst="rect">
            <a:avLst/>
          </a:prstGeom>
        </p:spPr>
        <p:txBody>
          <a:bodyPr/>
          <a:lstStyle/>
          <a:p>
            <a:pPr marL="342900" indent="-342900" eaLnBrk="0" hangingPunct="0">
              <a:spcBef>
                <a:spcPct val="20000"/>
              </a:spcBef>
              <a:buFont typeface="Arial" charset="0"/>
              <a:buChar char="•"/>
              <a:defRPr/>
            </a:pPr>
            <a:endParaRPr lang="en-GB" sz="3200">
              <a:latin typeface="Calibri"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74638"/>
            <a:ext cx="8229600" cy="1143000"/>
          </a:xfrm>
          <a:prstGeom prst="rect">
            <a:avLst/>
          </a:prstGeom>
        </p:spPr>
        <p:txBody>
          <a:bodyPr anchor="ctr"/>
          <a:lstStyle/>
          <a:p>
            <a:pPr algn="ctr" eaLnBrk="0" hangingPunct="0">
              <a:defRPr/>
            </a:pPr>
            <a:endParaRPr lang="en-GB" sz="4400">
              <a:latin typeface="Calibri" pitchFamily="34" charset="0"/>
            </a:endParaRPr>
          </a:p>
        </p:txBody>
      </p:sp>
      <p:sp>
        <p:nvSpPr>
          <p:cNvPr id="3" name="Rectangle 3"/>
          <p:cNvSpPr>
            <a:spLocks noGrp="1"/>
          </p:cNvSpPr>
          <p:nvPr/>
        </p:nvSpPr>
        <p:spPr bwMode="auto">
          <a:xfrm>
            <a:off x="457200" y="1600200"/>
            <a:ext cx="8229600" cy="4525963"/>
          </a:xfrm>
          <a:prstGeom prst="rect">
            <a:avLst/>
          </a:prstGeom>
        </p:spPr>
        <p:txBody>
          <a:bodyPr/>
          <a:lstStyle/>
          <a:p>
            <a:pPr marL="342900" indent="-342900" eaLnBrk="0" hangingPunct="0">
              <a:spcBef>
                <a:spcPct val="20000"/>
              </a:spcBef>
              <a:buFont typeface="Arial" charset="0"/>
              <a:buChar char="•"/>
              <a:defRPr/>
            </a:pPr>
            <a:endParaRPr lang="en-GB" sz="3200">
              <a:latin typeface="Calibri"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74638"/>
            <a:ext cx="8229600" cy="1143000"/>
          </a:xfrm>
          <a:prstGeom prst="rect">
            <a:avLst/>
          </a:prstGeom>
        </p:spPr>
        <p:txBody>
          <a:bodyPr anchor="ctr"/>
          <a:lstStyle/>
          <a:p>
            <a:pPr algn="ctr" eaLnBrk="0" hangingPunct="0">
              <a:defRPr/>
            </a:pPr>
            <a:endParaRPr lang="en-GB" sz="4400">
              <a:latin typeface="Calibri" pitchFamily="34" charset="0"/>
            </a:endParaRPr>
          </a:p>
        </p:txBody>
      </p:sp>
      <p:sp>
        <p:nvSpPr>
          <p:cNvPr id="3" name="Rectangle 3"/>
          <p:cNvSpPr>
            <a:spLocks noGrp="1"/>
          </p:cNvSpPr>
          <p:nvPr/>
        </p:nvSpPr>
        <p:spPr bwMode="auto">
          <a:xfrm>
            <a:off x="457200" y="1600200"/>
            <a:ext cx="8229600" cy="4525963"/>
          </a:xfrm>
          <a:prstGeom prst="rect">
            <a:avLst/>
          </a:prstGeom>
        </p:spPr>
        <p:txBody>
          <a:bodyPr/>
          <a:lstStyle/>
          <a:p>
            <a:pPr marL="342900" indent="-342900" eaLnBrk="0" hangingPunct="0">
              <a:spcBef>
                <a:spcPct val="20000"/>
              </a:spcBef>
              <a:buFont typeface="Arial" charset="0"/>
              <a:buChar char="•"/>
              <a:defRPr/>
            </a:pPr>
            <a:endParaRPr lang="en-GB" sz="3200">
              <a:latin typeface="Calibri"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74638"/>
            <a:ext cx="8229600" cy="1143000"/>
          </a:xfrm>
          <a:prstGeom prst="rect">
            <a:avLst/>
          </a:prstGeom>
        </p:spPr>
        <p:txBody>
          <a:bodyPr anchor="ctr"/>
          <a:lstStyle/>
          <a:p>
            <a:pPr algn="ctr" eaLnBrk="0" hangingPunct="0">
              <a:defRPr/>
            </a:pPr>
            <a:endParaRPr lang="en-GB" sz="4400">
              <a:latin typeface="Calibri" pitchFamily="34" charset="0"/>
            </a:endParaRPr>
          </a:p>
        </p:txBody>
      </p:sp>
      <p:sp>
        <p:nvSpPr>
          <p:cNvPr id="3" name="Rectangle 3"/>
          <p:cNvSpPr>
            <a:spLocks noGrp="1"/>
          </p:cNvSpPr>
          <p:nvPr/>
        </p:nvSpPr>
        <p:spPr bwMode="auto">
          <a:xfrm>
            <a:off x="457200" y="1600200"/>
            <a:ext cx="8229600" cy="4525963"/>
          </a:xfrm>
          <a:prstGeom prst="rect">
            <a:avLst/>
          </a:prstGeom>
        </p:spPr>
        <p:txBody>
          <a:bodyPr/>
          <a:lstStyle/>
          <a:p>
            <a:pPr marL="342900" indent="-342900" eaLnBrk="0" hangingPunct="0">
              <a:spcBef>
                <a:spcPct val="20000"/>
              </a:spcBef>
              <a:buFont typeface="Arial" charset="0"/>
              <a:buChar char="•"/>
              <a:defRPr/>
            </a:pPr>
            <a:endParaRPr lang="en-GB" sz="3200">
              <a:latin typeface="Calibri"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74638"/>
            <a:ext cx="8229600" cy="1143000"/>
          </a:xfrm>
          <a:prstGeom prst="rect">
            <a:avLst/>
          </a:prstGeom>
        </p:spPr>
        <p:txBody>
          <a:bodyPr anchor="ctr"/>
          <a:lstStyle/>
          <a:p>
            <a:pPr algn="ctr" eaLnBrk="0" hangingPunct="0">
              <a:defRPr/>
            </a:pPr>
            <a:endParaRPr lang="en-GB" sz="4400">
              <a:latin typeface="Calibri" pitchFamily="34" charset="0"/>
            </a:endParaRPr>
          </a:p>
        </p:txBody>
      </p:sp>
      <p:sp>
        <p:nvSpPr>
          <p:cNvPr id="3" name="Rectangle 3"/>
          <p:cNvSpPr>
            <a:spLocks noGrp="1"/>
          </p:cNvSpPr>
          <p:nvPr/>
        </p:nvSpPr>
        <p:spPr bwMode="auto">
          <a:xfrm>
            <a:off x="457200" y="1600200"/>
            <a:ext cx="8229600" cy="4525963"/>
          </a:xfrm>
          <a:prstGeom prst="rect">
            <a:avLst/>
          </a:prstGeom>
        </p:spPr>
        <p:txBody>
          <a:bodyPr/>
          <a:lstStyle/>
          <a:p>
            <a:pPr marL="342900" indent="-342900" eaLnBrk="0" hangingPunct="0">
              <a:spcBef>
                <a:spcPct val="20000"/>
              </a:spcBef>
              <a:buFont typeface="Arial" charset="0"/>
              <a:buChar char="•"/>
              <a:defRPr/>
            </a:pPr>
            <a:endParaRPr lang="en-GB" sz="3200">
              <a:latin typeface="Calibri"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74638"/>
            <a:ext cx="8229600" cy="1143000"/>
          </a:xfrm>
          <a:prstGeom prst="rect">
            <a:avLst/>
          </a:prstGeom>
        </p:spPr>
        <p:txBody>
          <a:bodyPr anchor="ctr"/>
          <a:lstStyle/>
          <a:p>
            <a:pPr algn="ctr" eaLnBrk="0" hangingPunct="0">
              <a:defRPr/>
            </a:pPr>
            <a:endParaRPr lang="en-GB" sz="4400">
              <a:latin typeface="Calibri" pitchFamily="34" charset="0"/>
            </a:endParaRPr>
          </a:p>
        </p:txBody>
      </p:sp>
      <p:sp>
        <p:nvSpPr>
          <p:cNvPr id="3" name="Rectangle 3"/>
          <p:cNvSpPr>
            <a:spLocks noGrp="1"/>
          </p:cNvSpPr>
          <p:nvPr/>
        </p:nvSpPr>
        <p:spPr bwMode="auto">
          <a:xfrm>
            <a:off x="457200" y="1600200"/>
            <a:ext cx="8229600" cy="4525963"/>
          </a:xfrm>
          <a:prstGeom prst="rect">
            <a:avLst/>
          </a:prstGeom>
        </p:spPr>
        <p:txBody>
          <a:bodyPr/>
          <a:lstStyle/>
          <a:p>
            <a:pPr marL="342900" indent="-342900" eaLnBrk="0" hangingPunct="0">
              <a:spcBef>
                <a:spcPct val="20000"/>
              </a:spcBef>
              <a:buFont typeface="Arial" charset="0"/>
              <a:buChar char="•"/>
              <a:defRPr/>
            </a:pPr>
            <a:endParaRPr lang="en-GB" sz="3200">
              <a:latin typeface="Calibri"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6" charset="0"/>
                <a:ea typeface="ＭＳ Ｐゴシック" pitchFamily="-106" charset="-128"/>
                <a:cs typeface="ＭＳ Ｐゴシック" pitchFamily="-106" charset="-128"/>
              </a:defRPr>
            </a:lvl1pPr>
          </a:lstStyle>
          <a:p>
            <a:pPr>
              <a:defRPr/>
            </a:pPr>
            <a:fld id="{BE9DD5D9-2D4A-4920-8D51-974A5729F669}" type="datetime1">
              <a:rPr lang="en-US"/>
              <a:pPr>
                <a:defRPr/>
              </a:pPr>
              <a:t>4/16/2026</a:t>
            </a:fld>
            <a:endParaRPr lang="en-GB"/>
          </a:p>
        </p:txBody>
      </p:sp>
      <p:sp>
        <p:nvSpPr>
          <p:cNvPr id="5" name="Footer Placeholder 4"/>
          <p:cNvSpPr>
            <a:spLocks noGrp="1"/>
          </p:cNvSpPr>
          <p:nvPr>
            <p:ph type="ftr" sz="quarter" idx="3"/>
          </p:nvPr>
        </p:nvSpPr>
        <p:spPr>
          <a:xfrm>
            <a:off x="6769100" y="6483350"/>
            <a:ext cx="17780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latin typeface="Calibri" pitchFamily="-110" charset="0"/>
                <a:ea typeface="+mn-ea"/>
                <a:cs typeface="+mn-cs"/>
              </a:defRPr>
            </a:lvl1pPr>
          </a:lstStyle>
          <a:p>
            <a:pPr>
              <a:defRPr/>
            </a:pPr>
            <a:r>
              <a:rPr lang="en-US"/>
              <a:t>©2010 Chris Quigley Education ltd</a:t>
            </a:r>
            <a:endParaRPr lang="en-GB"/>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 Single Corner Rectangle 39"/>
          <p:cNvSpPr>
            <a:spLocks noChangeArrowheads="1"/>
          </p:cNvSpPr>
          <p:nvPr/>
        </p:nvSpPr>
        <p:spPr bwMode="auto">
          <a:xfrm>
            <a:off x="3248973" y="2538073"/>
            <a:ext cx="2809642" cy="890927"/>
          </a:xfrm>
          <a:custGeom>
            <a:avLst/>
            <a:gdLst>
              <a:gd name="T0" fmla="*/ 1142206 w 2284412"/>
              <a:gd name="T1" fmla="*/ 0 h 355600"/>
              <a:gd name="T2" fmla="*/ 0 w 2284412"/>
              <a:gd name="T3" fmla="*/ 177800 h 355600"/>
              <a:gd name="T4" fmla="*/ 1142206 w 2284412"/>
              <a:gd name="T5" fmla="*/ 355600 h 355600"/>
              <a:gd name="T6" fmla="*/ 2284412 w 2284412"/>
              <a:gd name="T7" fmla="*/ 177800 h 355600"/>
              <a:gd name="T8" fmla="*/ 17694720 60000 65536"/>
              <a:gd name="T9" fmla="*/ 11796480 60000 65536"/>
              <a:gd name="T10" fmla="*/ 5898240 60000 65536"/>
              <a:gd name="T11" fmla="*/ 0 60000 65536"/>
              <a:gd name="T12" fmla="*/ 0 w 2284412"/>
              <a:gd name="T13" fmla="*/ 0 h 355600"/>
              <a:gd name="T14" fmla="*/ 2267053 w 2284412"/>
              <a:gd name="T15" fmla="*/ 355600 h 355600"/>
            </a:gdLst>
            <a:ahLst/>
            <a:cxnLst>
              <a:cxn ang="T8">
                <a:pos x="T0" y="T1"/>
              </a:cxn>
              <a:cxn ang="T9">
                <a:pos x="T2" y="T3"/>
              </a:cxn>
              <a:cxn ang="T10">
                <a:pos x="T4" y="T5"/>
              </a:cxn>
              <a:cxn ang="T11">
                <a:pos x="T6" y="T7"/>
              </a:cxn>
            </a:cxnLst>
            <a:rect l="T12" t="T13" r="T14" b="T15"/>
            <a:pathLst>
              <a:path w="2284412" h="355600">
                <a:moveTo>
                  <a:pt x="0" y="0"/>
                </a:moveTo>
                <a:lnTo>
                  <a:pt x="2225144" y="0"/>
                </a:lnTo>
                <a:lnTo>
                  <a:pt x="2225144" y="-1"/>
                </a:lnTo>
                <a:cubicBezTo>
                  <a:pt x="2257876" y="-1"/>
                  <a:pt x="2284412" y="26535"/>
                  <a:pt x="2284412" y="59268"/>
                </a:cubicBezTo>
                <a:lnTo>
                  <a:pt x="2284412" y="355600"/>
                </a:lnTo>
                <a:lnTo>
                  <a:pt x="0" y="355600"/>
                </a:lnTo>
                <a:close/>
              </a:path>
            </a:pathLst>
          </a:custGeom>
          <a:solidFill>
            <a:schemeClr val="accent3">
              <a:lumMod val="60000"/>
              <a:lumOff val="40000"/>
            </a:schemeClr>
          </a:solidFill>
          <a:ln w="9525">
            <a:noFill/>
            <a:miter lim="800000"/>
            <a:headEnd/>
            <a:tailEnd/>
          </a:ln>
          <a:effectLst>
            <a:outerShdw blurRad="63500" dist="23000" dir="5400000" rotWithShape="0">
              <a:srgbClr val="000000">
                <a:alpha val="34999"/>
              </a:srgbClr>
            </a:outerShdw>
          </a:effectLst>
        </p:spPr>
        <p:txBody>
          <a:bodyPr anchor="ctr"/>
          <a:lstStyle/>
          <a:p>
            <a:pPr algn="ctr"/>
            <a:r>
              <a:rPr lang="en-GB" sz="1400" dirty="0">
                <a:latin typeface="XCCW Joined 46a" panose="03050602040000000000" pitchFamily="66" charset="0"/>
              </a:rPr>
              <a:t>Reception: What a Wonderful World</a:t>
            </a:r>
          </a:p>
          <a:p>
            <a:pPr algn="ctr"/>
            <a:r>
              <a:rPr lang="en-GB" sz="1400" dirty="0">
                <a:latin typeface="XCCW Joined 46a" panose="03050602040000000000" pitchFamily="66" charset="0"/>
              </a:rPr>
              <a:t>Term: Summer 2026</a:t>
            </a:r>
          </a:p>
        </p:txBody>
      </p:sp>
      <p:sp>
        <p:nvSpPr>
          <p:cNvPr id="15372" name="Text Box 24"/>
          <p:cNvSpPr txBox="1">
            <a:spLocks noChangeArrowheads="1"/>
          </p:cNvSpPr>
          <p:nvPr/>
        </p:nvSpPr>
        <p:spPr bwMode="auto">
          <a:xfrm>
            <a:off x="24453" y="726226"/>
            <a:ext cx="3224519" cy="1631216"/>
          </a:xfrm>
          <a:prstGeom prst="rect">
            <a:avLst/>
          </a:prstGeom>
          <a:noFill/>
          <a:ln w="9525">
            <a:noFill/>
            <a:miter lim="800000"/>
            <a:headEnd/>
            <a:tailEnd/>
          </a:ln>
        </p:spPr>
        <p:txBody>
          <a:bodyPr wrap="square">
            <a:spAutoFit/>
          </a:bodyPr>
          <a:lstStyle/>
          <a:p>
            <a:pPr algn="ctr" defTabSz="914400"/>
            <a:r>
              <a:rPr lang="en-GB" sz="1000" dirty="0">
                <a:latin typeface="SassoonPrimaryInfant" pitchFamily="2" charset="0"/>
              </a:rPr>
              <a:t>We will continue to read and explore key texts (fiction and non-fiction) in Talk4Reading, exploring new vocabulary and developing a deep familiarity with the text. </a:t>
            </a:r>
          </a:p>
          <a:p>
            <a:pPr algn="ctr" defTabSz="914400"/>
            <a:r>
              <a:rPr lang="en-GB" sz="1000" dirty="0">
                <a:latin typeface="SassoonPrimaryInfant" pitchFamily="2" charset="0"/>
              </a:rPr>
              <a:t>In Phonics, we will continue to learn 2 letter spellings, progressing to reading and writing polysyllabic words after half-term. </a:t>
            </a:r>
          </a:p>
          <a:p>
            <a:pPr algn="ctr" defTabSz="914400"/>
            <a:r>
              <a:rPr lang="en-GB" sz="1000" dirty="0">
                <a:latin typeface="SassoonPrimaryInfant" pitchFamily="2" charset="0"/>
              </a:rPr>
              <a:t>In English, we will learn the story of ‘Jack and the Beanstalk’, create instructions for ‘how to plant a magical beanstalk’. After half-term we will learn the story of ‘Mr Gumpy’s Outing’.</a:t>
            </a:r>
          </a:p>
        </p:txBody>
      </p:sp>
      <p:sp>
        <p:nvSpPr>
          <p:cNvPr id="15374" name="Rectangle 17"/>
          <p:cNvSpPr>
            <a:spLocks noChangeArrowheads="1"/>
          </p:cNvSpPr>
          <p:nvPr/>
        </p:nvSpPr>
        <p:spPr bwMode="auto">
          <a:xfrm>
            <a:off x="6058615" y="588965"/>
            <a:ext cx="2835918" cy="1631216"/>
          </a:xfrm>
          <a:prstGeom prst="rect">
            <a:avLst/>
          </a:prstGeom>
          <a:noFill/>
          <a:ln w="9525">
            <a:noFill/>
            <a:miter lim="800000"/>
            <a:headEnd/>
            <a:tailEnd/>
          </a:ln>
        </p:spPr>
        <p:txBody>
          <a:bodyPr wrap="square" anchor="ctr">
            <a:spAutoFit/>
          </a:bodyPr>
          <a:lstStyle/>
          <a:p>
            <a:pPr algn="ctr"/>
            <a:r>
              <a:rPr lang="en-GB" sz="1000" dirty="0">
                <a:solidFill>
                  <a:srgbClr val="061329"/>
                </a:solidFill>
                <a:latin typeface="SassoonPrimaryInfant" pitchFamily="2" charset="0"/>
              </a:rPr>
              <a:t>We will develop our athletic skills including ball skills/control and running/jumping techniques ready for our first sports day!</a:t>
            </a:r>
          </a:p>
          <a:p>
            <a:pPr algn="ctr"/>
            <a:r>
              <a:rPr lang="en-GB" sz="1000" dirty="0">
                <a:solidFill>
                  <a:srgbClr val="061329"/>
                </a:solidFill>
                <a:latin typeface="SassoonPrimaryInfant" pitchFamily="2" charset="0"/>
              </a:rPr>
              <a:t>We will continue to develop the correct pencil grip to prepare us for writing fluently. We will be given opportunities to draw with accuracy and care.</a:t>
            </a:r>
          </a:p>
          <a:p>
            <a:pPr algn="ctr"/>
            <a:r>
              <a:rPr lang="en-GB" sz="1000" dirty="0">
                <a:solidFill>
                  <a:srgbClr val="061329"/>
                </a:solidFill>
                <a:latin typeface="SassoonPrimaryInfant" pitchFamily="2" charset="0"/>
              </a:rPr>
              <a:t>We will continue to explore what it means to be healthy: talking about good sleep routine, being a safe pedestrian and sensible amounts of ‘screen time’.</a:t>
            </a:r>
          </a:p>
        </p:txBody>
      </p:sp>
      <p:sp>
        <p:nvSpPr>
          <p:cNvPr id="15376" name="Rectangle 20"/>
          <p:cNvSpPr>
            <a:spLocks noChangeArrowheads="1"/>
          </p:cNvSpPr>
          <p:nvPr/>
        </p:nvSpPr>
        <p:spPr bwMode="auto">
          <a:xfrm>
            <a:off x="3363460" y="867997"/>
            <a:ext cx="2383095" cy="1323439"/>
          </a:xfrm>
          <a:prstGeom prst="rect">
            <a:avLst/>
          </a:prstGeom>
          <a:noFill/>
          <a:ln w="9525">
            <a:noFill/>
            <a:miter lim="800000"/>
            <a:headEnd/>
            <a:tailEnd/>
          </a:ln>
        </p:spPr>
        <p:txBody>
          <a:bodyPr wrap="square" anchor="ctr">
            <a:spAutoFit/>
          </a:bodyPr>
          <a:lstStyle/>
          <a:p>
            <a:pPr algn="ctr"/>
            <a:r>
              <a:rPr lang="en-GB" sz="1000" dirty="0">
                <a:latin typeface="SassoonPrimaryInfant" pitchFamily="2" charset="0"/>
              </a:rPr>
              <a:t>Through our class discussion we will introduce a range of scenarios requiring children to think and solve problems. We will look at different risks and how to manage them. Children will be expected to concentrate for longer periods of time and continue to work as a team achieving more together.</a:t>
            </a:r>
          </a:p>
        </p:txBody>
      </p:sp>
      <p:sp>
        <p:nvSpPr>
          <p:cNvPr id="15378" name="Text Box 23"/>
          <p:cNvSpPr txBox="1">
            <a:spLocks noChangeArrowheads="1"/>
          </p:cNvSpPr>
          <p:nvPr/>
        </p:nvSpPr>
        <p:spPr bwMode="auto">
          <a:xfrm>
            <a:off x="30173" y="2761609"/>
            <a:ext cx="2809642" cy="1785104"/>
          </a:xfrm>
          <a:prstGeom prst="rect">
            <a:avLst/>
          </a:prstGeom>
          <a:noFill/>
          <a:ln w="9525">
            <a:noFill/>
            <a:miter lim="800000"/>
            <a:headEnd/>
            <a:tailEnd/>
          </a:ln>
        </p:spPr>
        <p:txBody>
          <a:bodyPr wrap="square">
            <a:spAutoFit/>
          </a:bodyPr>
          <a:lstStyle/>
          <a:p>
            <a:pPr algn="ctr" defTabSz="914400"/>
            <a:r>
              <a:rPr lang="en-GB" sz="1000" dirty="0">
                <a:latin typeface="SassoonPrimaryInfant" pitchFamily="2" charset="0"/>
              </a:rPr>
              <a:t>In Music, we will continue to learn songs and think about how music makes us feel. Exploring  musical stories and timbre.</a:t>
            </a:r>
          </a:p>
          <a:p>
            <a:pPr algn="ctr" defTabSz="914400"/>
            <a:r>
              <a:rPr lang="en-GB" sz="1000" dirty="0">
                <a:latin typeface="SassoonPrimaryInfant" pitchFamily="2" charset="0"/>
              </a:rPr>
              <a:t>In Art, we will explore collage and  printing with vegetables.</a:t>
            </a:r>
          </a:p>
          <a:p>
            <a:pPr algn="ctr" defTabSz="914400"/>
            <a:r>
              <a:rPr lang="en-GB" sz="1000" dirty="0">
                <a:latin typeface="SassoonPrimaryInfant" pitchFamily="2" charset="0"/>
              </a:rPr>
              <a:t>Through our new role play areas we will engage in imaginative play in the ‘Giant’s castle’ role play area. We will continue to read new and familiar stories and use these within our role play situations. </a:t>
            </a:r>
          </a:p>
          <a:p>
            <a:pPr algn="ctr" defTabSz="914400"/>
            <a:endParaRPr lang="en-GB" sz="1000" dirty="0">
              <a:highlight>
                <a:srgbClr val="FFFF00"/>
              </a:highlight>
              <a:latin typeface="SassoonPrimaryInfant" pitchFamily="2" charset="0"/>
            </a:endParaRPr>
          </a:p>
        </p:txBody>
      </p:sp>
      <p:pic>
        <p:nvPicPr>
          <p:cNvPr id="1026" name="Picture 2" descr="Image result for growi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5" b="100000" l="0" r="100000"/>
                    </a14:imgEffect>
                  </a14:imgLayer>
                </a14:imgProps>
              </a:ext>
              <a:ext uri="{28A0092B-C50C-407E-A947-70E740481C1C}">
                <a14:useLocalDpi xmlns:a14="http://schemas.microsoft.com/office/drawing/2010/main" val="0"/>
              </a:ext>
            </a:extLst>
          </a:blip>
          <a:srcRect/>
          <a:stretch>
            <a:fillRect/>
          </a:stretch>
        </p:blipFill>
        <p:spPr bwMode="auto">
          <a:xfrm>
            <a:off x="2704849" y="5781515"/>
            <a:ext cx="3483937" cy="995136"/>
          </a:xfrm>
          <a:prstGeom prst="rect">
            <a:avLst/>
          </a:prstGeom>
          <a:noFill/>
          <a:extLst>
            <a:ext uri="{909E8E84-426E-40DD-AFC4-6F175D3DCCD1}">
              <a14:hiddenFill xmlns:a14="http://schemas.microsoft.com/office/drawing/2010/main">
                <a:solidFill>
                  <a:srgbClr val="FFFFFF"/>
                </a:solidFill>
              </a14:hiddenFill>
            </a:ext>
          </a:extLst>
        </p:spPr>
      </p:pic>
      <p:sp>
        <p:nvSpPr>
          <p:cNvPr id="28" name="Snip Diagonal Corner Rectangle 31">
            <a:extLst>
              <a:ext uri="{FF2B5EF4-FFF2-40B4-BE49-F238E27FC236}">
                <a16:creationId xmlns:a16="http://schemas.microsoft.com/office/drawing/2014/main" id="{1CBD8BD5-A0DE-429D-BA91-5F8283C9CC67}"/>
              </a:ext>
            </a:extLst>
          </p:cNvPr>
          <p:cNvSpPr>
            <a:spLocks noChangeArrowheads="1"/>
          </p:cNvSpPr>
          <p:nvPr/>
        </p:nvSpPr>
        <p:spPr bwMode="auto">
          <a:xfrm>
            <a:off x="249467" y="340657"/>
            <a:ext cx="2291609" cy="398463"/>
          </a:xfrm>
          <a:custGeom>
            <a:avLst/>
            <a:gdLst>
              <a:gd name="T0" fmla="*/ 2055812 w 2055812"/>
              <a:gd name="T1" fmla="*/ 126474 h 252947"/>
              <a:gd name="T2" fmla="*/ 1027906 w 2055812"/>
              <a:gd name="T3" fmla="*/ 252947 h 252947"/>
              <a:gd name="T4" fmla="*/ 0 w 2055812"/>
              <a:gd name="T5" fmla="*/ 126474 h 252947"/>
              <a:gd name="T6" fmla="*/ 1027906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FFFF99"/>
          </a:solidFill>
          <a:ln w="9525">
            <a:noFill/>
            <a:miter lim="800000"/>
            <a:headEnd/>
            <a:tailEnd/>
          </a:ln>
          <a:effectLst>
            <a:outerShdw blurRad="63500" dist="23000" dir="5400000" rotWithShape="0">
              <a:srgbClr val="000000">
                <a:alpha val="34999"/>
              </a:srgbClr>
            </a:outerShdw>
          </a:effectLst>
        </p:spPr>
        <p:txBody>
          <a:bodyPr tIns="0" anchor="ctr"/>
          <a:lstStyle/>
          <a:p>
            <a:pPr algn="ctr">
              <a:defRPr/>
            </a:pPr>
            <a:r>
              <a:rPr lang="en-GB" sz="1200" b="1" dirty="0">
                <a:latin typeface="SassoonPrimaryInfant" pitchFamily="2" charset="0"/>
              </a:rPr>
              <a:t>Communication, Language and Literacy</a:t>
            </a:r>
          </a:p>
        </p:txBody>
      </p:sp>
      <p:sp>
        <p:nvSpPr>
          <p:cNvPr id="29" name="Snip Diagonal Corner Rectangle 31">
            <a:extLst>
              <a:ext uri="{FF2B5EF4-FFF2-40B4-BE49-F238E27FC236}">
                <a16:creationId xmlns:a16="http://schemas.microsoft.com/office/drawing/2014/main" id="{A5DE3DD9-6BC5-490E-9C81-BF4F02A6292D}"/>
              </a:ext>
            </a:extLst>
          </p:cNvPr>
          <p:cNvSpPr>
            <a:spLocks noChangeArrowheads="1"/>
          </p:cNvSpPr>
          <p:nvPr/>
        </p:nvSpPr>
        <p:spPr bwMode="auto">
          <a:xfrm>
            <a:off x="6612752" y="2534350"/>
            <a:ext cx="2055812" cy="239713"/>
          </a:xfrm>
          <a:custGeom>
            <a:avLst/>
            <a:gdLst>
              <a:gd name="T0" fmla="*/ 2055812 w 2055812"/>
              <a:gd name="T1" fmla="*/ 126474 h 252947"/>
              <a:gd name="T2" fmla="*/ 1027906 w 2055812"/>
              <a:gd name="T3" fmla="*/ 252947 h 252947"/>
              <a:gd name="T4" fmla="*/ 0 w 2055812"/>
              <a:gd name="T5" fmla="*/ 126474 h 252947"/>
              <a:gd name="T6" fmla="*/ 1027906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chemeClr val="accent1">
              <a:lumMod val="60000"/>
              <a:lumOff val="40000"/>
            </a:schemeClr>
          </a:solidFill>
          <a:ln w="9525">
            <a:noFill/>
            <a:miter lim="800000"/>
            <a:headEnd/>
            <a:tailEnd/>
          </a:ln>
          <a:effectLst>
            <a:outerShdw blurRad="63500" dist="23000" dir="5400000" rotWithShape="0">
              <a:srgbClr val="000000">
                <a:alpha val="34999"/>
              </a:srgbClr>
            </a:outerShdw>
          </a:effectLst>
        </p:spPr>
        <p:txBody>
          <a:bodyPr tIns="0" anchor="ctr"/>
          <a:lstStyle/>
          <a:p>
            <a:pPr algn="ctr">
              <a:defRPr/>
            </a:pPr>
            <a:r>
              <a:rPr lang="en-GB" sz="1200" b="1" dirty="0">
                <a:latin typeface="SassoonPrimaryInfant" pitchFamily="2" charset="0"/>
              </a:rPr>
              <a:t>Mathematics</a:t>
            </a:r>
          </a:p>
        </p:txBody>
      </p:sp>
      <p:sp>
        <p:nvSpPr>
          <p:cNvPr id="30" name="Snip Diagonal Corner Rectangle 31">
            <a:extLst>
              <a:ext uri="{FF2B5EF4-FFF2-40B4-BE49-F238E27FC236}">
                <a16:creationId xmlns:a16="http://schemas.microsoft.com/office/drawing/2014/main" id="{82FEFAB6-37D6-4A56-ACBF-D19CD775257F}"/>
              </a:ext>
            </a:extLst>
          </p:cNvPr>
          <p:cNvSpPr>
            <a:spLocks noChangeArrowheads="1"/>
          </p:cNvSpPr>
          <p:nvPr/>
        </p:nvSpPr>
        <p:spPr bwMode="auto">
          <a:xfrm>
            <a:off x="3552220" y="3670648"/>
            <a:ext cx="2055812" cy="480728"/>
          </a:xfrm>
          <a:custGeom>
            <a:avLst/>
            <a:gdLst>
              <a:gd name="T0" fmla="*/ 2055812 w 2055812"/>
              <a:gd name="T1" fmla="*/ 126474 h 252947"/>
              <a:gd name="T2" fmla="*/ 1027906 w 2055812"/>
              <a:gd name="T3" fmla="*/ 252947 h 252947"/>
              <a:gd name="T4" fmla="*/ 0 w 2055812"/>
              <a:gd name="T5" fmla="*/ 126474 h 252947"/>
              <a:gd name="T6" fmla="*/ 1027906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00B050"/>
          </a:solidFill>
          <a:ln w="9525">
            <a:noFill/>
            <a:miter lim="800000"/>
            <a:headEnd/>
            <a:tailEnd/>
          </a:ln>
          <a:effectLst>
            <a:outerShdw blurRad="63500" dist="23000" dir="5400000" rotWithShape="0">
              <a:srgbClr val="000000">
                <a:alpha val="34999"/>
              </a:srgbClr>
            </a:outerShdw>
          </a:effectLst>
        </p:spPr>
        <p:txBody>
          <a:bodyPr tIns="0" anchor="ctr"/>
          <a:lstStyle/>
          <a:p>
            <a:pPr>
              <a:defRPr/>
            </a:pPr>
            <a:r>
              <a:rPr lang="en-GB" sz="1200" b="1" dirty="0">
                <a:latin typeface="SassoonPrimaryInfant" pitchFamily="2" charset="0"/>
              </a:rPr>
              <a:t>Understanding the World</a:t>
            </a:r>
          </a:p>
        </p:txBody>
      </p:sp>
      <p:sp>
        <p:nvSpPr>
          <p:cNvPr id="31" name="Snip Diagonal Corner Rectangle 31">
            <a:extLst>
              <a:ext uri="{FF2B5EF4-FFF2-40B4-BE49-F238E27FC236}">
                <a16:creationId xmlns:a16="http://schemas.microsoft.com/office/drawing/2014/main" id="{B7BAEA7E-2BB8-4148-A53C-67D30384A7F5}"/>
              </a:ext>
            </a:extLst>
          </p:cNvPr>
          <p:cNvSpPr>
            <a:spLocks noChangeArrowheads="1"/>
          </p:cNvSpPr>
          <p:nvPr/>
        </p:nvSpPr>
        <p:spPr bwMode="auto">
          <a:xfrm>
            <a:off x="3277629" y="81350"/>
            <a:ext cx="2375118" cy="756691"/>
          </a:xfrm>
          <a:custGeom>
            <a:avLst/>
            <a:gdLst>
              <a:gd name="T0" fmla="*/ 2055812 w 2055812"/>
              <a:gd name="T1" fmla="*/ 126474 h 252947"/>
              <a:gd name="T2" fmla="*/ 1027906 w 2055812"/>
              <a:gd name="T3" fmla="*/ 252947 h 252947"/>
              <a:gd name="T4" fmla="*/ 0 w 2055812"/>
              <a:gd name="T5" fmla="*/ 126474 h 252947"/>
              <a:gd name="T6" fmla="*/ 1027906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chemeClr val="accent4">
              <a:lumMod val="60000"/>
              <a:lumOff val="40000"/>
            </a:schemeClr>
          </a:solidFill>
          <a:ln w="9525">
            <a:noFill/>
            <a:miter lim="800000"/>
            <a:headEnd/>
            <a:tailEnd/>
          </a:ln>
          <a:effectLst>
            <a:outerShdw blurRad="63500" dist="23000" dir="5400000" rotWithShape="0">
              <a:srgbClr val="000000">
                <a:alpha val="34999"/>
              </a:srgbClr>
            </a:outerShdw>
          </a:effectLst>
        </p:spPr>
        <p:txBody>
          <a:bodyPr tIns="0" anchor="ctr"/>
          <a:lstStyle/>
          <a:p>
            <a:pPr algn="ctr">
              <a:defRPr/>
            </a:pPr>
            <a:r>
              <a:rPr lang="en-GB" sz="1200" b="1" dirty="0">
                <a:latin typeface="SassoonPrimaryInfant" pitchFamily="2" charset="0"/>
              </a:rPr>
              <a:t>Personal, Social and Emotional Development</a:t>
            </a:r>
          </a:p>
          <a:p>
            <a:pPr algn="ctr">
              <a:defRPr/>
            </a:pPr>
            <a:r>
              <a:rPr lang="en-GB" sz="1100" b="1" dirty="0">
                <a:latin typeface="SassoonPrimaryInfant" pitchFamily="2" charset="0"/>
              </a:rPr>
              <a:t>(Including Spiritual, Moral, Social and Cultural)</a:t>
            </a:r>
          </a:p>
        </p:txBody>
      </p:sp>
      <p:sp>
        <p:nvSpPr>
          <p:cNvPr id="32" name="Snip Diagonal Corner Rectangle 31">
            <a:extLst>
              <a:ext uri="{FF2B5EF4-FFF2-40B4-BE49-F238E27FC236}">
                <a16:creationId xmlns:a16="http://schemas.microsoft.com/office/drawing/2014/main" id="{C9153FA2-E663-4084-94E8-016FE6741AA6}"/>
              </a:ext>
            </a:extLst>
          </p:cNvPr>
          <p:cNvSpPr>
            <a:spLocks noChangeArrowheads="1"/>
          </p:cNvSpPr>
          <p:nvPr/>
        </p:nvSpPr>
        <p:spPr bwMode="auto">
          <a:xfrm>
            <a:off x="399051" y="2520856"/>
            <a:ext cx="2055812" cy="266700"/>
          </a:xfrm>
          <a:custGeom>
            <a:avLst/>
            <a:gdLst>
              <a:gd name="T0" fmla="*/ 2055812 w 2055812"/>
              <a:gd name="T1" fmla="*/ 126474 h 252947"/>
              <a:gd name="T2" fmla="*/ 1027906 w 2055812"/>
              <a:gd name="T3" fmla="*/ 252947 h 252947"/>
              <a:gd name="T4" fmla="*/ 0 w 2055812"/>
              <a:gd name="T5" fmla="*/ 126474 h 252947"/>
              <a:gd name="T6" fmla="*/ 1027906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chemeClr val="accent2">
              <a:lumMod val="60000"/>
              <a:lumOff val="40000"/>
            </a:schemeClr>
          </a:solidFill>
          <a:ln w="9525">
            <a:noFill/>
            <a:miter lim="800000"/>
            <a:headEnd/>
            <a:tailEnd/>
          </a:ln>
          <a:effectLst>
            <a:outerShdw blurRad="63500" dist="23000" dir="5400000" rotWithShape="0">
              <a:srgbClr val="000000">
                <a:alpha val="34999"/>
              </a:srgbClr>
            </a:outerShdw>
          </a:effectLst>
        </p:spPr>
        <p:txBody>
          <a:bodyPr tIns="0" anchor="ctr"/>
          <a:lstStyle/>
          <a:p>
            <a:pPr algn="ctr">
              <a:defRPr/>
            </a:pPr>
            <a:r>
              <a:rPr lang="en-GB" sz="1200" b="1" dirty="0">
                <a:latin typeface="SassoonPrimaryInfant" pitchFamily="2" charset="0"/>
              </a:rPr>
              <a:t>Expressive Art and Design</a:t>
            </a:r>
          </a:p>
        </p:txBody>
      </p:sp>
      <p:sp>
        <p:nvSpPr>
          <p:cNvPr id="33" name="Snip Diagonal Corner Rectangle 31">
            <a:extLst>
              <a:ext uri="{FF2B5EF4-FFF2-40B4-BE49-F238E27FC236}">
                <a16:creationId xmlns:a16="http://schemas.microsoft.com/office/drawing/2014/main" id="{8566DCFC-7883-47AB-886B-5BF2C77FD099}"/>
              </a:ext>
            </a:extLst>
          </p:cNvPr>
          <p:cNvSpPr>
            <a:spLocks noChangeArrowheads="1"/>
          </p:cNvSpPr>
          <p:nvPr/>
        </p:nvSpPr>
        <p:spPr bwMode="auto">
          <a:xfrm>
            <a:off x="6612751" y="142972"/>
            <a:ext cx="2055813" cy="249237"/>
          </a:xfrm>
          <a:custGeom>
            <a:avLst/>
            <a:gdLst>
              <a:gd name="T0" fmla="*/ 2055812 w 2055812"/>
              <a:gd name="T1" fmla="*/ 126474 h 252947"/>
              <a:gd name="T2" fmla="*/ 1027906 w 2055812"/>
              <a:gd name="T3" fmla="*/ 252947 h 252947"/>
              <a:gd name="T4" fmla="*/ 0 w 2055812"/>
              <a:gd name="T5" fmla="*/ 126474 h 252947"/>
              <a:gd name="T6" fmla="*/ 1027906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chemeClr val="tx2">
              <a:lumMod val="60000"/>
              <a:lumOff val="40000"/>
            </a:schemeClr>
          </a:solidFill>
          <a:ln w="9525">
            <a:noFill/>
            <a:miter lim="800000"/>
            <a:headEnd/>
            <a:tailEnd/>
          </a:ln>
          <a:effectLst>
            <a:outerShdw blurRad="63500" dist="23000" dir="5400000" rotWithShape="0">
              <a:srgbClr val="000000">
                <a:alpha val="34999"/>
              </a:srgbClr>
            </a:outerShdw>
          </a:effectLst>
        </p:spPr>
        <p:txBody>
          <a:bodyPr tIns="0" anchor="ctr"/>
          <a:lstStyle/>
          <a:p>
            <a:pPr algn="ctr">
              <a:defRPr/>
            </a:pPr>
            <a:r>
              <a:rPr lang="en-GB" sz="1200" b="1" dirty="0">
                <a:latin typeface="SassoonPrimaryInfant" pitchFamily="2" charset="0"/>
              </a:rPr>
              <a:t>Physical Development</a:t>
            </a:r>
          </a:p>
        </p:txBody>
      </p:sp>
      <p:sp>
        <p:nvSpPr>
          <p:cNvPr id="43" name="Text Box 26">
            <a:extLst>
              <a:ext uri="{FF2B5EF4-FFF2-40B4-BE49-F238E27FC236}">
                <a16:creationId xmlns:a16="http://schemas.microsoft.com/office/drawing/2014/main" id="{AA8F7872-FBF7-4EA9-AB3B-5D57AF261482}"/>
              </a:ext>
            </a:extLst>
          </p:cNvPr>
          <p:cNvSpPr txBox="1">
            <a:spLocks noChangeArrowheads="1"/>
          </p:cNvSpPr>
          <p:nvPr/>
        </p:nvSpPr>
        <p:spPr bwMode="auto">
          <a:xfrm>
            <a:off x="2992155" y="4262114"/>
            <a:ext cx="3066459" cy="1015663"/>
          </a:xfrm>
          <a:prstGeom prst="rect">
            <a:avLst/>
          </a:prstGeom>
          <a:noFill/>
          <a:ln w="9525">
            <a:noFill/>
            <a:miter lim="800000"/>
            <a:headEnd/>
            <a:tailEnd/>
          </a:ln>
        </p:spPr>
        <p:txBody>
          <a:bodyPr wrap="square">
            <a:spAutoFit/>
          </a:bodyPr>
          <a:lstStyle/>
          <a:p>
            <a:pPr algn="ctr" defTabSz="914400"/>
            <a:r>
              <a:rPr lang="en-GB" sz="1000" dirty="0">
                <a:latin typeface="SassoonPrimaryInfant" pitchFamily="2" charset="0"/>
              </a:rPr>
              <a:t>We will work on early map skills and create our own simple maps of different areas in school. </a:t>
            </a:r>
          </a:p>
          <a:p>
            <a:pPr algn="ctr" defTabSz="914400"/>
            <a:r>
              <a:rPr lang="en-GB" sz="1000" dirty="0">
                <a:latin typeface="SassoonPrimaryInfant" pitchFamily="2" charset="0"/>
              </a:rPr>
              <a:t>In Science, we will learn about life cycles by hatching our own chicken eggs.  We will also find out a little more about different animals before going on our visit to Cotswold Farm Park.</a:t>
            </a:r>
          </a:p>
        </p:txBody>
      </p:sp>
      <p:sp>
        <p:nvSpPr>
          <p:cNvPr id="44" name="Snip Diagonal Corner Rectangle 31">
            <a:extLst>
              <a:ext uri="{FF2B5EF4-FFF2-40B4-BE49-F238E27FC236}">
                <a16:creationId xmlns:a16="http://schemas.microsoft.com/office/drawing/2014/main" id="{A53C1F38-E15C-488E-8208-B3A1DF6AAF4D}"/>
              </a:ext>
            </a:extLst>
          </p:cNvPr>
          <p:cNvSpPr>
            <a:spLocks noChangeArrowheads="1"/>
          </p:cNvSpPr>
          <p:nvPr/>
        </p:nvSpPr>
        <p:spPr bwMode="auto">
          <a:xfrm>
            <a:off x="317479" y="4497044"/>
            <a:ext cx="2046288" cy="407114"/>
          </a:xfrm>
          <a:custGeom>
            <a:avLst/>
            <a:gdLst>
              <a:gd name="T0" fmla="*/ 2055812 w 2055812"/>
              <a:gd name="T1" fmla="*/ 126474 h 252947"/>
              <a:gd name="T2" fmla="*/ 1027906 w 2055812"/>
              <a:gd name="T3" fmla="*/ 252947 h 252947"/>
              <a:gd name="T4" fmla="*/ 0 w 2055812"/>
              <a:gd name="T5" fmla="*/ 126474 h 252947"/>
              <a:gd name="T6" fmla="*/ 1027906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009900"/>
          </a:solidFill>
          <a:ln w="9525">
            <a:noFill/>
            <a:miter lim="800000"/>
            <a:headEnd/>
            <a:tailEnd/>
          </a:ln>
          <a:effectLst>
            <a:outerShdw blurRad="63500" dist="23000" dir="5400000" rotWithShape="0">
              <a:srgbClr val="000000">
                <a:alpha val="34999"/>
              </a:srgbClr>
            </a:outerShdw>
          </a:effectLst>
        </p:spPr>
        <p:txBody>
          <a:bodyPr tIns="0" anchor="ctr"/>
          <a:lstStyle/>
          <a:p>
            <a:pPr algn="ctr">
              <a:defRPr/>
            </a:pPr>
            <a:endParaRPr lang="en-GB" sz="1200" dirty="0">
              <a:latin typeface="Calibri" pitchFamily="34" charset="0"/>
            </a:endParaRPr>
          </a:p>
          <a:p>
            <a:pPr algn="ctr">
              <a:defRPr/>
            </a:pPr>
            <a:r>
              <a:rPr lang="en-GB" sz="1200" b="1" dirty="0">
                <a:latin typeface="SassoonPrimaryInfant" pitchFamily="2" charset="0"/>
              </a:rPr>
              <a:t>Outdoor Learning</a:t>
            </a:r>
          </a:p>
          <a:p>
            <a:pPr algn="ctr">
              <a:defRPr/>
            </a:pPr>
            <a:r>
              <a:rPr lang="en-GB" sz="1050" dirty="0">
                <a:latin typeface="SassoonPrimaryInfant" pitchFamily="2" charset="0"/>
              </a:rPr>
              <a:t>(linked to Science)</a:t>
            </a:r>
            <a:endParaRPr lang="en-GB" sz="1200" dirty="0">
              <a:latin typeface="SassoonPrimaryInfant" pitchFamily="2" charset="0"/>
            </a:endParaRPr>
          </a:p>
          <a:p>
            <a:pPr algn="ctr">
              <a:defRPr/>
            </a:pPr>
            <a:endParaRPr lang="en-GB" sz="1200" dirty="0">
              <a:latin typeface="Calibri" pitchFamily="34" charset="0"/>
            </a:endParaRPr>
          </a:p>
        </p:txBody>
      </p:sp>
      <p:sp>
        <p:nvSpPr>
          <p:cNvPr id="46" name="Text Box 18">
            <a:extLst>
              <a:ext uri="{FF2B5EF4-FFF2-40B4-BE49-F238E27FC236}">
                <a16:creationId xmlns:a16="http://schemas.microsoft.com/office/drawing/2014/main" id="{0A02D3CC-9CE4-4158-88F6-BF10AC23013D}"/>
              </a:ext>
            </a:extLst>
          </p:cNvPr>
          <p:cNvSpPr txBox="1">
            <a:spLocks noChangeArrowheads="1"/>
          </p:cNvSpPr>
          <p:nvPr/>
        </p:nvSpPr>
        <p:spPr bwMode="auto">
          <a:xfrm>
            <a:off x="1571" y="4904158"/>
            <a:ext cx="2703278" cy="1092607"/>
          </a:xfrm>
          <a:prstGeom prst="rect">
            <a:avLst/>
          </a:prstGeom>
          <a:noFill/>
          <a:ln w="9525">
            <a:noFill/>
            <a:miter lim="800000"/>
            <a:headEnd/>
            <a:tailEnd/>
          </a:ln>
        </p:spPr>
        <p:txBody>
          <a:bodyPr wrap="square">
            <a:spAutoFit/>
          </a:bodyPr>
          <a:lstStyle/>
          <a:p>
            <a:pPr algn="ctr" defTabSz="914400">
              <a:spcBef>
                <a:spcPct val="50000"/>
              </a:spcBef>
            </a:pPr>
            <a:r>
              <a:rPr lang="en-US" sz="1000" dirty="0">
                <a:latin typeface="SassoonPrimaryInfant" pitchFamily="2" charset="0"/>
              </a:rPr>
              <a:t>We will hunt for minibeasts and find out about the changes in season from Spring to Summer.</a:t>
            </a:r>
            <a:endParaRPr lang="en-GB" sz="1000" dirty="0">
              <a:latin typeface="SassoonPrimaryInfant" pitchFamily="2" charset="0"/>
            </a:endParaRPr>
          </a:p>
          <a:p>
            <a:pPr algn="ctr" defTabSz="914400">
              <a:spcBef>
                <a:spcPct val="50000"/>
              </a:spcBef>
            </a:pPr>
            <a:r>
              <a:rPr lang="en-GB" sz="1000" dirty="0">
                <a:latin typeface="SassoonPrimaryInfant" pitchFamily="2" charset="0"/>
              </a:rPr>
              <a:t>In Outdoor Learning, we will look for and describe flowers and plants, then explore observational drawing.  We will plant beans and learn about their life cycle.  </a:t>
            </a:r>
          </a:p>
        </p:txBody>
      </p:sp>
      <p:sp>
        <p:nvSpPr>
          <p:cNvPr id="52" name="Text Box 22">
            <a:extLst>
              <a:ext uri="{FF2B5EF4-FFF2-40B4-BE49-F238E27FC236}">
                <a16:creationId xmlns:a16="http://schemas.microsoft.com/office/drawing/2014/main" id="{CD005048-687B-4219-8337-7AF04F6A1130}"/>
              </a:ext>
            </a:extLst>
          </p:cNvPr>
          <p:cNvSpPr txBox="1">
            <a:spLocks noChangeArrowheads="1"/>
          </p:cNvSpPr>
          <p:nvPr/>
        </p:nvSpPr>
        <p:spPr bwMode="auto">
          <a:xfrm>
            <a:off x="6058615" y="2763983"/>
            <a:ext cx="3019107" cy="3016210"/>
          </a:xfrm>
          <a:prstGeom prst="rect">
            <a:avLst/>
          </a:prstGeom>
          <a:noFill/>
          <a:ln w="9525">
            <a:noFill/>
            <a:miter lim="800000"/>
            <a:headEnd/>
            <a:tailEnd/>
          </a:ln>
        </p:spPr>
        <p:txBody>
          <a:bodyPr wrap="square">
            <a:spAutoFit/>
          </a:bodyPr>
          <a:lstStyle/>
          <a:p>
            <a:pPr algn="ctr" defTabSz="914400"/>
            <a:r>
              <a:rPr lang="en-GB" sz="1000" dirty="0">
                <a:latin typeface="SassoonPrimaryInfant" pitchFamily="2" charset="0"/>
              </a:rPr>
              <a:t>We will develop our knowledge of numbers 10-20 and beyond, looking at building, comparing, and the composition of numbers. We will match arrangements of shapes and use positional language to describe these. We will also look at how shapes can be combined to make new shapes (e.g. 2 triangles can make a square). </a:t>
            </a:r>
          </a:p>
          <a:p>
            <a:pPr algn="ctr" defTabSz="914400"/>
            <a:r>
              <a:rPr lang="en-GB" sz="1000" dirty="0">
                <a:latin typeface="SassoonPrimaryInfant" pitchFamily="2" charset="0"/>
              </a:rPr>
              <a:t>We will use mathematical stories in meaningful contexts to solve adding and taking away problems. We will introduce sharing and grouping through real life experiences and using objects.</a:t>
            </a:r>
          </a:p>
          <a:p>
            <a:pPr algn="ctr" defTabSz="914400"/>
            <a:r>
              <a:rPr lang="en-GB" sz="1000" dirty="0">
                <a:latin typeface="SassoonPrimaryInfant" pitchFamily="2" charset="0"/>
              </a:rPr>
              <a:t>We will notice structures of odd and even numbers using Numicon and tens frames, linking to our experiences of some quantities that can be shared equally into two groups and some won’t. </a:t>
            </a:r>
          </a:p>
          <a:p>
            <a:pPr algn="ctr" defTabSz="914400"/>
            <a:r>
              <a:rPr lang="en-GB" sz="1000" dirty="0">
                <a:latin typeface="SassoonPrimaryInfant" pitchFamily="2" charset="0"/>
              </a:rPr>
              <a:t>Children will be provided with opportunities to engage in extended problem solving and to develop their critical thinking skills through problems and play.</a:t>
            </a:r>
          </a:p>
          <a:p>
            <a:pPr algn="ctr" defTabSz="914400"/>
            <a:endParaRPr lang="en-GB" sz="1000" dirty="0">
              <a:latin typeface="SassoonPrimaryInfant"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1B02652F00E742B5542273FD58A66D" ma:contentTypeVersion="17" ma:contentTypeDescription="Create a new document." ma:contentTypeScope="" ma:versionID="9941778e9acce885d9d7f9c9d70d7040">
  <xsd:schema xmlns:xsd="http://www.w3.org/2001/XMLSchema" xmlns:xs="http://www.w3.org/2001/XMLSchema" xmlns:p="http://schemas.microsoft.com/office/2006/metadata/properties" xmlns:ns2="374c73e7-d23e-4d8e-8e09-02087b5b6936" xmlns:ns3="2fc4e9f5-0a2e-403a-abf2-507d9d2420ad" targetNamespace="http://schemas.microsoft.com/office/2006/metadata/properties" ma:root="true" ma:fieldsID="3b5367293d8a2982dc4e37df5d701231" ns2:_="" ns3:_="">
    <xsd:import namespace="374c73e7-d23e-4d8e-8e09-02087b5b6936"/>
    <xsd:import namespace="2fc4e9f5-0a2e-403a-abf2-507d9d2420a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BillingMetadata"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4c73e7-d23e-4d8e-8e09-02087b5b69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0d6a17c-c6d5-46a8-b754-dc983adce55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DateandTime" ma:index="24" nillable="true" ma:displayName="Date and Time" ma:format="DateOnly"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fc4e9f5-0a2e-403a-abf2-507d9d2420a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589f17-9504-4357-8c36-bfbb23316f30}" ma:internalName="TaxCatchAll" ma:showField="CatchAllData" ma:web="2fc4e9f5-0a2e-403a-abf2-507d9d2420a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fc4e9f5-0a2e-403a-abf2-507d9d2420ad" xsi:nil="true"/>
    <lcf76f155ced4ddcb4097134ff3c332f xmlns="374c73e7-d23e-4d8e-8e09-02087b5b6936">
      <Terms xmlns="http://schemas.microsoft.com/office/infopath/2007/PartnerControls"/>
    </lcf76f155ced4ddcb4097134ff3c332f>
    <DateandTime xmlns="374c73e7-d23e-4d8e-8e09-02087b5b693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5ECDA8-C67B-4C62-907B-4AA62040AC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4c73e7-d23e-4d8e-8e09-02087b5b6936"/>
    <ds:schemaRef ds:uri="2fc4e9f5-0a2e-403a-abf2-507d9d2420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C5BCF7-4FB3-44DC-855C-A001F64407CF}">
  <ds:schemaRefs>
    <ds:schemaRef ds:uri="http://schemas.microsoft.com/office/2006/metadata/properties"/>
    <ds:schemaRef ds:uri="http://schemas.microsoft.com/office/infopath/2007/PartnerControls"/>
    <ds:schemaRef ds:uri="2fc4e9f5-0a2e-403a-abf2-507d9d2420ad"/>
    <ds:schemaRef ds:uri="374c73e7-d23e-4d8e-8e09-02087b5b6936"/>
  </ds:schemaRefs>
</ds:datastoreItem>
</file>

<file path=customXml/itemProps3.xml><?xml version="1.0" encoding="utf-8"?>
<ds:datastoreItem xmlns:ds="http://schemas.openxmlformats.org/officeDocument/2006/customXml" ds:itemID="{CFC86820-3CDF-486D-A4BA-F00CA19FDD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10426</TotalTime>
  <Words>603</Words>
  <Application>Microsoft Office PowerPoint</Application>
  <PresentationFormat>On-screen Show (4:3)</PresentationFormat>
  <Paragraphs>30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SassoonPrimaryInfant</vt:lpstr>
      <vt:lpstr>XCCW Joined 46a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Quigley</dc:creator>
  <cp:lastModifiedBy>Vicky Thomas</cp:lastModifiedBy>
  <cp:revision>327</cp:revision>
  <cp:lastPrinted>2017-04-25T13:01:33Z</cp:lastPrinted>
  <dcterms:created xsi:type="dcterms:W3CDTF">2010-06-28T10:31:19Z</dcterms:created>
  <dcterms:modified xsi:type="dcterms:W3CDTF">2026-04-16T12:12:31Z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0x0101008D1B02652F00E742B5542273FD58A66D</vt:lpwstr>
  </property>
  <property fmtid="{D5CDD505-2E9C-101B-9397-08002B2CF9AE}" pid="3" name="MediaServiceImageTags">
    <vt:lpwstr/>
  </property>
</Properties>
</file>